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852" r:id="rId3"/>
    <p:sldId id="873" r:id="rId4"/>
    <p:sldId id="889" r:id="rId5"/>
    <p:sldId id="880" r:id="rId6"/>
    <p:sldId id="883" r:id="rId7"/>
    <p:sldId id="877" r:id="rId8"/>
    <p:sldId id="878" r:id="rId9"/>
    <p:sldId id="897" r:id="rId10"/>
    <p:sldId id="879" r:id="rId11"/>
    <p:sldId id="884" r:id="rId12"/>
    <p:sldId id="885" r:id="rId13"/>
    <p:sldId id="886" r:id="rId14"/>
    <p:sldId id="890" r:id="rId15"/>
    <p:sldId id="887" r:id="rId16"/>
    <p:sldId id="891" r:id="rId17"/>
    <p:sldId id="895" r:id="rId18"/>
    <p:sldId id="898" r:id="rId19"/>
    <p:sldId id="893" r:id="rId20"/>
    <p:sldId id="894" r:id="rId21"/>
    <p:sldId id="900" r:id="rId22"/>
    <p:sldId id="901" r:id="rId23"/>
    <p:sldId id="899" r:id="rId24"/>
    <p:sldId id="902" r:id="rId25"/>
    <p:sldId id="904" r:id="rId26"/>
    <p:sldId id="9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varScale="1">
        <p:scale>
          <a:sx n="90" d="100"/>
          <a:sy n="90" d="100"/>
        </p:scale>
        <p:origin x="87"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11/11/2024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11/11/2024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nature.com/articles/nprot.2017.149#ref-CR1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dCCZVrnsvUE?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122274" y="5483963"/>
            <a:ext cx="11222666" cy="931568"/>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Single Cell sequencing</a:t>
            </a: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11-11-24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DCB47-F297-F8DE-443D-81E29AEAFEC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B9E9502-A5E6-FEF1-7117-2FB5779C113B}"/>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DF83158-5784-9A97-2C04-5E25514ACB59}"/>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History of single cell sequencing</a:t>
            </a:r>
          </a:p>
        </p:txBody>
      </p:sp>
      <p:pic>
        <p:nvPicPr>
          <p:cNvPr id="6146" name="Picture 2" descr="figure 1">
            <a:extLst>
              <a:ext uri="{FF2B5EF4-FFF2-40B4-BE49-F238E27FC236}">
                <a16:creationId xmlns:a16="http://schemas.microsoft.com/office/drawing/2014/main" id="{9835F958-D1DC-7EC3-438C-723562C0B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765" y="902885"/>
            <a:ext cx="10683295" cy="513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46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5E00A-5681-683E-01BC-2B9B08B225D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D662148-5E2C-0103-3F30-FC966B61C783}"/>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01E2F4C-4C84-A2F3-336E-A5CD6B4EA0D1}"/>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approaches</a:t>
            </a:r>
          </a:p>
        </p:txBody>
      </p:sp>
      <p:sp>
        <p:nvSpPr>
          <p:cNvPr id="2" name="Rectangle 1">
            <a:extLst>
              <a:ext uri="{FF2B5EF4-FFF2-40B4-BE49-F238E27FC236}">
                <a16:creationId xmlns:a16="http://schemas.microsoft.com/office/drawing/2014/main" id="{2FE5A828-50E6-BB1D-67BD-11589713E3DC}"/>
              </a:ext>
            </a:extLst>
          </p:cNvPr>
          <p:cNvSpPr>
            <a:spLocks noChangeArrowheads="1"/>
          </p:cNvSpPr>
          <p:nvPr/>
        </p:nvSpPr>
        <p:spPr bwMode="auto">
          <a:xfrm>
            <a:off x="457200" y="1294993"/>
            <a:ext cx="10637874"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Microfluidics (10x Genomics)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this widely used approach, individual cells are captured within microfluidic droplets, where each droplet contains a unique barcode that labels the cell's RNA molecules. This method allows for high-throughput processing, capturing thousands of cells in a single run. 10x Genomics is known for its scalability and ability to handle complex samples but can be limited by the cell types captured and the risk of doublets (two cells in one droplet).</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Emulsion-based approaches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emulsion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scRNA</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-seq, individual cells are encapsulated in oil droplets along with barcoded beads. The oil-water emulsion creates a small, isolated environment for each cell to undergo lysis, allowing its mRNA to bind to barcoded primers on beads. This approach, similar to 10x microfluidics, is high-throughput and cost-effective, but the emulsion formation can be sensitive to cell quality and size, impacting capture efficiency.</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Multiplexing</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 multiplexing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scRNA</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-seq, cells from different samples are labeled with unique DNA-based barcodes before being pooled for sequencing. This method allows researchers to analyze multiple samples or experimental conditions simultaneously, which can help reduce costs and batch effects. However, multiplexing requires careful optimization of barcode labeling to avoid cross-contamination and ensure accurate sample identification.</a:t>
            </a:r>
          </a:p>
        </p:txBody>
      </p:sp>
    </p:spTree>
    <p:extLst>
      <p:ext uri="{BB962C8B-B14F-4D97-AF65-F5344CB8AC3E}">
        <p14:creationId xmlns:p14="http://schemas.microsoft.com/office/powerpoint/2010/main" val="1691859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61009-D997-7EC7-13DA-FF2771A1D4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434D757-0321-FB59-683B-6B41CDA8D977}"/>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655A35-CED0-18D4-83B9-595D76529689}"/>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10x Chromium system</a:t>
            </a:r>
          </a:p>
        </p:txBody>
      </p:sp>
      <p:pic>
        <p:nvPicPr>
          <p:cNvPr id="12290" name="Picture 2" descr="Figure 4. How it works: single cell gene expression, from sample to sequencing library.">
            <a:extLst>
              <a:ext uri="{FF2B5EF4-FFF2-40B4-BE49-F238E27FC236}">
                <a16:creationId xmlns:a16="http://schemas.microsoft.com/office/drawing/2014/main" id="{0E1E24A8-20B0-0DDA-FAE2-FEF3BEFA1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866" y="837322"/>
            <a:ext cx="6749571" cy="60206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C04CDC-E045-1AA0-D158-E9C4F2F87FE7}"/>
              </a:ext>
            </a:extLst>
          </p:cNvPr>
          <p:cNvSpPr txBox="1"/>
          <p:nvPr/>
        </p:nvSpPr>
        <p:spPr>
          <a:xfrm>
            <a:off x="29339" y="916672"/>
            <a:ext cx="5063655" cy="6017866"/>
          </a:xfrm>
          <a:prstGeom prst="rect">
            <a:avLst/>
          </a:prstGeom>
          <a:noFill/>
        </p:spPr>
        <p:txBody>
          <a:bodyPr wrap="square">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10x Chromium system uses microfluidics to partition individual cells into nanoliter-sized droplets, each containing a unique barcode. This approach enables the profiling of thousands to tens of thousands of cells in a single run, making it ideal for studies requiring large cell numbers.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compatible with various sample types, including dissociated tissues and whole blood, and offers a streamlined workflow with standardized reagents, making it accessible to many labs.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10x platform has limitations, such as sensitivity to cell quality, potential for doublets (where two cells are captured in the same droplet, especially with high cell densities), and limited ability to capture very large or fragile cells, which may affect the diversity of cell types represented in the data. </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relatively expensive per cell compared to other single-cell approaches (think $1-2k per sample of ~10-50k cells) </a:t>
            </a:r>
          </a:p>
        </p:txBody>
      </p:sp>
    </p:spTree>
    <p:extLst>
      <p:ext uri="{BB962C8B-B14F-4D97-AF65-F5344CB8AC3E}">
        <p14:creationId xmlns:p14="http://schemas.microsoft.com/office/powerpoint/2010/main" val="2840752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C4028-E2BF-9851-DDC5-07B5B309C3C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EE1180B-0AB8-321F-28F1-D67D372481A0}"/>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0B60490-6790-F264-F65A-0B5465619DAE}"/>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Emulsion based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1266" name="Picture 2" descr="Fig. 1">
            <a:extLst>
              <a:ext uri="{FF2B5EF4-FFF2-40B4-BE49-F238E27FC236}">
                <a16:creationId xmlns:a16="http://schemas.microsoft.com/office/drawing/2014/main" id="{74226D3B-038C-5EA5-9A1B-9BF5D11C9A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023"/>
          <a:stretch/>
        </p:blipFill>
        <p:spPr bwMode="auto">
          <a:xfrm>
            <a:off x="4811238" y="1648047"/>
            <a:ext cx="7283297" cy="35619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D504BD-4305-6DD3-4986-98A5859F04AD}"/>
              </a:ext>
            </a:extLst>
          </p:cNvPr>
          <p:cNvSpPr txBox="1"/>
          <p:nvPr/>
        </p:nvSpPr>
        <p:spPr>
          <a:xfrm>
            <a:off x="9868343" y="5629940"/>
            <a:ext cx="2226192" cy="369332"/>
          </a:xfrm>
          <a:prstGeom prst="rect">
            <a:avLst/>
          </a:prstGeom>
          <a:noFill/>
        </p:spPr>
        <p:txBody>
          <a:bodyPr wrap="square">
            <a:spAutoFit/>
          </a:bodyPr>
          <a:lstStyle/>
          <a:p>
            <a:r>
              <a:rPr lang="en-US" dirty="0"/>
              <a:t>Clark et al. 2023</a:t>
            </a:r>
          </a:p>
        </p:txBody>
      </p:sp>
      <p:sp>
        <p:nvSpPr>
          <p:cNvPr id="9" name="TextBox 8">
            <a:extLst>
              <a:ext uri="{FF2B5EF4-FFF2-40B4-BE49-F238E27FC236}">
                <a16:creationId xmlns:a16="http://schemas.microsoft.com/office/drawing/2014/main" id="{0DCDCB85-E871-1E9B-A8B2-C6A218489331}"/>
              </a:ext>
            </a:extLst>
          </p:cNvPr>
          <p:cNvSpPr txBox="1"/>
          <p:nvPr/>
        </p:nvSpPr>
        <p:spPr>
          <a:xfrm>
            <a:off x="0" y="1065217"/>
            <a:ext cx="4635795" cy="5386090"/>
          </a:xfrm>
          <a:prstGeom prst="rect">
            <a:avLst/>
          </a:prstGeom>
          <a:noFill/>
        </p:spPr>
        <p:txBody>
          <a:bodyPr wrap="square">
            <a:spAutoFit/>
          </a:bodyPr>
          <a:lstStyle/>
          <a:p>
            <a:pPr>
              <a:spcAft>
                <a:spcPts val="1200"/>
              </a:spcAft>
            </a:pPr>
            <a:r>
              <a:rPr lang="en-US" b="1" dirty="0"/>
              <a:t>Particle-templated Instant Partition sequencing (PIP-seq) </a:t>
            </a:r>
            <a:r>
              <a:rPr lang="en-US" dirty="0"/>
              <a:t>uses particle-based templates that rapidly isolate individual cells upon contact, creating a microenvironment for cell lysis and RNA capture without the need for traditional microfluidic devices. This enables efficient and rapid cell partitioning directly in a tube.</a:t>
            </a:r>
          </a:p>
          <a:p>
            <a:pPr>
              <a:spcAft>
                <a:spcPts val="1200"/>
              </a:spcAft>
            </a:pPr>
            <a:r>
              <a:rPr lang="en-US" dirty="0"/>
              <a:t> Unlike other high-throughput methods that require microfluidics, PIP-seq simplifies the process by removing the need for specialized equipment, making it potentially more accessible and scalable for labs with limited resources.</a:t>
            </a:r>
          </a:p>
          <a:p>
            <a:pPr>
              <a:spcAft>
                <a:spcPts val="1200"/>
              </a:spcAft>
            </a:pPr>
            <a:r>
              <a:rPr lang="en-US" dirty="0"/>
              <a:t>While promising, PIP-seq is relatively new and may have limitations in terms of capture efficiency, consistency in capturing rare cell types.</a:t>
            </a:r>
          </a:p>
        </p:txBody>
      </p:sp>
    </p:spTree>
    <p:extLst>
      <p:ext uri="{BB962C8B-B14F-4D97-AF65-F5344CB8AC3E}">
        <p14:creationId xmlns:p14="http://schemas.microsoft.com/office/powerpoint/2010/main" val="60455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49DD-7D2B-0A8F-616E-0ACD0A653FD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C61C3C-5043-94DA-1529-CBEF2D8D869F}"/>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6A243BE-F55D-73E0-BD3A-307A585817EC}"/>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Pooling/multiplexing for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7412" name="Picture 4">
            <a:extLst>
              <a:ext uri="{FF2B5EF4-FFF2-40B4-BE49-F238E27FC236}">
                <a16:creationId xmlns:a16="http://schemas.microsoft.com/office/drawing/2014/main" id="{C36D2116-9244-E425-147A-1E5EFD76BB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319" b="30400"/>
          <a:stretch/>
        </p:blipFill>
        <p:spPr bwMode="auto">
          <a:xfrm>
            <a:off x="6876352" y="801444"/>
            <a:ext cx="4882832" cy="59973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458DA68-6B7F-E3EB-CE00-1ED3317979CC}"/>
              </a:ext>
            </a:extLst>
          </p:cNvPr>
          <p:cNvSpPr txBox="1"/>
          <p:nvPr/>
        </p:nvSpPr>
        <p:spPr>
          <a:xfrm>
            <a:off x="432816" y="1120676"/>
            <a:ext cx="4882832" cy="2585323"/>
          </a:xfrm>
          <a:prstGeom prst="rect">
            <a:avLst/>
          </a:prstGeom>
          <a:noFill/>
        </p:spPr>
        <p:txBody>
          <a:bodyPr wrap="square">
            <a:spAutoFit/>
          </a:bodyPr>
          <a:lstStyle/>
          <a:p>
            <a:r>
              <a:rPr lang="en-US" dirty="0"/>
              <a:t>You can combine cells from different plant accessions or ecotypes into a single sequencing run to save on costs and streamline the process. </a:t>
            </a:r>
          </a:p>
          <a:p>
            <a:r>
              <a:rPr lang="en-US" dirty="0"/>
              <a:t>After sequencing, you can use naturally occurring single nucleotide polymorphisms (SNPs) unique to each accession/ecotype to distinguish and separate the cells into their respective groups. </a:t>
            </a:r>
          </a:p>
        </p:txBody>
      </p:sp>
      <p:sp>
        <p:nvSpPr>
          <p:cNvPr id="5" name="TextBox 4">
            <a:extLst>
              <a:ext uri="{FF2B5EF4-FFF2-40B4-BE49-F238E27FC236}">
                <a16:creationId xmlns:a16="http://schemas.microsoft.com/office/drawing/2014/main" id="{DC8F203E-5860-F46E-ACB1-D3EF9AFE6485}"/>
              </a:ext>
            </a:extLst>
          </p:cNvPr>
          <p:cNvSpPr txBox="1"/>
          <p:nvPr/>
        </p:nvSpPr>
        <p:spPr>
          <a:xfrm>
            <a:off x="432816" y="4559731"/>
            <a:ext cx="6094476" cy="1754326"/>
          </a:xfrm>
          <a:prstGeom prst="rect">
            <a:avLst/>
          </a:prstGeom>
          <a:noFill/>
        </p:spPr>
        <p:txBody>
          <a:bodyPr wrap="square">
            <a:spAutoFit/>
          </a:bodyPr>
          <a:lstStyle/>
          <a:p>
            <a:r>
              <a:rPr lang="en-US" b="0" i="0" dirty="0">
                <a:solidFill>
                  <a:srgbClr val="191919"/>
                </a:solidFill>
                <a:effectLst/>
                <a:latin typeface="Lucida Sans" panose="020B0602030504020204" pitchFamily="34" charset="0"/>
              </a:rPr>
              <a:t>“∼1.37 million seedling nuclei across 172 distinct maize inbred lines</a:t>
            </a:r>
          </a:p>
          <a:p>
            <a:r>
              <a:rPr lang="en-US" b="0" i="0" dirty="0">
                <a:solidFill>
                  <a:srgbClr val="191919"/>
                </a:solidFill>
                <a:effectLst/>
                <a:latin typeface="Lucida Sans" panose="020B0602030504020204" pitchFamily="34" charset="0"/>
              </a:rPr>
              <a:t>Following strict thresholding for genotype calls, we retained 682,794 high-quality nuclei (average of 3,970 nuclei per inbred) and identified a total of 108,843 Accessible chromatin regions)”</a:t>
            </a:r>
            <a:endParaRPr lang="en-US" dirty="0"/>
          </a:p>
        </p:txBody>
      </p:sp>
    </p:spTree>
    <p:extLst>
      <p:ext uri="{BB962C8B-B14F-4D97-AF65-F5344CB8AC3E}">
        <p14:creationId xmlns:p14="http://schemas.microsoft.com/office/powerpoint/2010/main" val="1966989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A0F57-127F-EFAA-B003-B524227759E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3866C09-7BE0-9BA0-44B2-35057935DAF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BB76854-76E7-2237-C94F-A0AF943AC9C8}"/>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interpret 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data?</a:t>
            </a:r>
          </a:p>
        </p:txBody>
      </p:sp>
      <p:pic>
        <p:nvPicPr>
          <p:cNvPr id="10242" name="Picture 2" descr="figure 2">
            <a:extLst>
              <a:ext uri="{FF2B5EF4-FFF2-40B4-BE49-F238E27FC236}">
                <a16:creationId xmlns:a16="http://schemas.microsoft.com/office/drawing/2014/main" id="{56DD6B75-0FAC-D559-48DD-4939A06CED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28" t="396" r="38749" b="76179"/>
          <a:stretch/>
        </p:blipFill>
        <p:spPr bwMode="auto">
          <a:xfrm>
            <a:off x="1396754" y="3210384"/>
            <a:ext cx="3458446" cy="33187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ure 2">
            <a:extLst>
              <a:ext uri="{FF2B5EF4-FFF2-40B4-BE49-F238E27FC236}">
                <a16:creationId xmlns:a16="http://schemas.microsoft.com/office/drawing/2014/main" id="{FB797BFA-1035-1F82-1961-233E613C6C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23"/>
          <a:stretch/>
        </p:blipFill>
        <p:spPr bwMode="auto">
          <a:xfrm>
            <a:off x="5349798" y="1260395"/>
            <a:ext cx="6773622" cy="49467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8A20F8-D8CE-1E92-9AAF-8DFB8C7660AE}"/>
              </a:ext>
            </a:extLst>
          </p:cNvPr>
          <p:cNvSpPr txBox="1"/>
          <p:nvPr/>
        </p:nvSpPr>
        <p:spPr>
          <a:xfrm>
            <a:off x="68580" y="862887"/>
            <a:ext cx="4621754" cy="2031325"/>
          </a:xfrm>
          <a:prstGeom prst="rect">
            <a:avLst/>
          </a:prstGeom>
          <a:no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t-SNE (t-distributed Stochastic Neighbor Embedding) is a dimensionality reduction technique commonly used in single-cell RNA-seq analysis to visualize high-dimensional gene expression data by grouping similar cells together in a two-dimensional plot, revealing distinct cell populations and relationships.</a:t>
            </a:r>
          </a:p>
        </p:txBody>
      </p:sp>
      <p:sp>
        <p:nvSpPr>
          <p:cNvPr id="8" name="TextBox 7">
            <a:extLst>
              <a:ext uri="{FF2B5EF4-FFF2-40B4-BE49-F238E27FC236}">
                <a16:creationId xmlns:a16="http://schemas.microsoft.com/office/drawing/2014/main" id="{8E784301-A224-73E9-C028-5A85DA9D39D8}"/>
              </a:ext>
            </a:extLst>
          </p:cNvPr>
          <p:cNvSpPr txBox="1"/>
          <p:nvPr/>
        </p:nvSpPr>
        <p:spPr>
          <a:xfrm>
            <a:off x="246889" y="3456432"/>
            <a:ext cx="1149866" cy="923330"/>
          </a:xfrm>
          <a:prstGeom prst="rect">
            <a:avLst/>
          </a:prstGeom>
          <a:no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Each point is a single cell</a:t>
            </a:r>
            <a:endParaRPr lang="en-US" dirty="0"/>
          </a:p>
        </p:txBody>
      </p:sp>
    </p:spTree>
    <p:extLst>
      <p:ext uri="{BB962C8B-B14F-4D97-AF65-F5344CB8AC3E}">
        <p14:creationId xmlns:p14="http://schemas.microsoft.com/office/powerpoint/2010/main" val="386531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DD06A-FA47-6D20-AB3A-BF0E6DB2BE7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88AC2A6-81FF-ED2F-6696-7213D99F30E4}"/>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0209EC7-8B22-8258-FADA-5BC35CC49E10}"/>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in plants</a:t>
            </a:r>
          </a:p>
        </p:txBody>
      </p:sp>
      <p:pic>
        <p:nvPicPr>
          <p:cNvPr id="17410" name="Picture 2">
            <a:extLst>
              <a:ext uri="{FF2B5EF4-FFF2-40B4-BE49-F238E27FC236}">
                <a16:creationId xmlns:a16="http://schemas.microsoft.com/office/drawing/2014/main" id="{2B60EEFD-5B44-DAF4-A6EF-7A3FE6F44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8948" y="1107239"/>
            <a:ext cx="6367578" cy="50668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52DDE3-0BF0-F0CF-EF8B-11FF128E6F2D}"/>
              </a:ext>
            </a:extLst>
          </p:cNvPr>
          <p:cNvSpPr txBox="1"/>
          <p:nvPr/>
        </p:nvSpPr>
        <p:spPr>
          <a:xfrm>
            <a:off x="29339" y="985123"/>
            <a:ext cx="5790548" cy="5721503"/>
          </a:xfrm>
          <a:prstGeom prst="rect">
            <a:avLst/>
          </a:prstGeom>
          <a:noFill/>
        </p:spPr>
        <p:txBody>
          <a:bodyPr wrap="square">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Identifying distinct cell populations relies on using specific marker genes characteristic of each cell type. These markers help classify cells based on known expression patterns, enabling researchers to distinguish between, for example, root hair cells and guard cells in plants.</a:t>
            </a:r>
          </a:p>
          <a:p>
            <a:pPr marR="0" lvl="0">
              <a:lnSpc>
                <a:spcPct val="107000"/>
              </a:lnSpc>
              <a:spcAft>
                <a:spcPts val="800"/>
              </a:spcAft>
              <a:buSzPts val="1000"/>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Limited knowledge of markers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many species and tissue types, especially non-model organisms, reliable cell type-specific markers are not well-established, making it difficult to confidently classify cell populations based on existing data.</a:t>
            </a:r>
          </a:p>
          <a:p>
            <a:pPr marR="0" lvl="0">
              <a:lnSpc>
                <a:spcPct val="107000"/>
              </a:lnSpc>
              <a:spcAft>
                <a:spcPts val="800"/>
              </a:spcAft>
              <a:buSzPts val="1000"/>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Marker gene variability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Expression of known markers can vary significantly due to biological and technical noise, environmental conditions, or stress.</a:t>
            </a:r>
          </a:p>
          <a:p>
            <a:pPr marR="0" lvl="0">
              <a:lnSpc>
                <a:spcPct val="107000"/>
              </a:lnSpc>
              <a:spcAft>
                <a:spcPts val="800"/>
              </a:spcAft>
              <a:buSzPts val="1000"/>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Discovery of new cell types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scRNA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-seq reveals previously unknown cell populations, identifying unique markers for these cells requires additional experimental validation, slowing the process of accurate cell identification and annotation in the dataset.</a:t>
            </a:r>
          </a:p>
        </p:txBody>
      </p:sp>
    </p:spTree>
    <p:extLst>
      <p:ext uri="{BB962C8B-B14F-4D97-AF65-F5344CB8AC3E}">
        <p14:creationId xmlns:p14="http://schemas.microsoft.com/office/powerpoint/2010/main" val="107346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2A260-6859-5F85-6DDF-DC88E1FA64D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A65712B-1991-781F-E98F-13627C41D843}"/>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61755B5-E757-8AF4-84CE-867320673761}"/>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 Single-Nucleus Atlas of Seed-to-Seed Development in Arabidopsis</a:t>
            </a:r>
          </a:p>
        </p:txBody>
      </p:sp>
      <p:pic>
        <p:nvPicPr>
          <p:cNvPr id="18436" name="Picture 4">
            <a:extLst>
              <a:ext uri="{FF2B5EF4-FFF2-40B4-BE49-F238E27FC236}">
                <a16:creationId xmlns:a16="http://schemas.microsoft.com/office/drawing/2014/main" id="{D652BB11-831B-7EDB-DC86-9FA8E4D1A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000"/>
          <a:stretch/>
        </p:blipFill>
        <p:spPr bwMode="auto">
          <a:xfrm>
            <a:off x="1392300" y="902885"/>
            <a:ext cx="9041003" cy="592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17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C3A6F-887C-E139-DEBE-679D7E8F025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66DEAFF-CB7A-8D97-77AD-229CC4CE3C85}"/>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77C3D16-7010-DA70-6AC5-34D2D344BA8A}"/>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 Single-Nucleus Atlas of Seed-to-Seed Development in Arabidopsis</a:t>
            </a:r>
          </a:p>
        </p:txBody>
      </p:sp>
      <p:pic>
        <p:nvPicPr>
          <p:cNvPr id="18434" name="Picture 2">
            <a:extLst>
              <a:ext uri="{FF2B5EF4-FFF2-40B4-BE49-F238E27FC236}">
                <a16:creationId xmlns:a16="http://schemas.microsoft.com/office/drawing/2014/main" id="{EC16DDC1-582A-1758-D916-8FF116E4FC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067"/>
          <a:stretch/>
        </p:blipFill>
        <p:spPr bwMode="auto">
          <a:xfrm>
            <a:off x="103061" y="1152143"/>
            <a:ext cx="11985877" cy="4956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3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26A20-78F5-75B9-EE9D-9ED90E06BF0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3BD92E8-ED25-FBB5-AAA5-CAA1C19D863C}"/>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308C60D-C5BF-99B8-B4DD-4EECC3504158}"/>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Limitations of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in plants</a:t>
            </a:r>
          </a:p>
        </p:txBody>
      </p:sp>
      <p:sp>
        <p:nvSpPr>
          <p:cNvPr id="3" name="TextBox 2">
            <a:extLst>
              <a:ext uri="{FF2B5EF4-FFF2-40B4-BE49-F238E27FC236}">
                <a16:creationId xmlns:a16="http://schemas.microsoft.com/office/drawing/2014/main" id="{BFAA176D-E2B7-A314-4CF3-8F4D431C6BEA}"/>
              </a:ext>
            </a:extLst>
          </p:cNvPr>
          <p:cNvSpPr txBox="1"/>
          <p:nvPr/>
        </p:nvSpPr>
        <p:spPr>
          <a:xfrm>
            <a:off x="13894" y="1301739"/>
            <a:ext cx="12178106" cy="4935005"/>
          </a:xfrm>
          <a:prstGeom prst="rect">
            <a:avLst/>
          </a:prstGeom>
          <a:noFill/>
        </p:spPr>
        <p:txBody>
          <a:bodyPr wrap="square">
            <a:spAutoFit/>
          </a:bodyPr>
          <a:lstStyle/>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High cost and resource demands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Single-cell RNA sequencing is an expensive technique ($1-2k per replicate/sample), requiring specialized equipment and reagents, making it less accessible for many research labs, especially when processing large numbers of cells or replicates for diverse conditions.</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Difficulty in isolating protoplasts and nuclei across species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Isolating individual cells (protoplasts) or nuclei for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scRNA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-seq can be technically challenging in plants, particularly for species with rigid cell walls, high levels of secondary metabolites, or complex tissue structures, leading to potential biases in cell-type representation.</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Limited availability of cell type-specific markers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many plant species, especially non-model organisms, there is a lack of well-defined markers for specific cell types, making it challenging to accurately identify and categorize cell populations from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scRNA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-seq data.</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Incomplete gene representation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Plant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scRNA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-seq data often captures only a subset of the transcriptome, particularly if nuclei-based RNA-seq is used, which can miss fully processed mRNAs, resulting in a partial picture of gene expression that may omit key regulatory or functional genes.</a:t>
            </a:r>
          </a:p>
          <a:p>
            <a:pPr marL="0" marR="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Cell stress and expression artifacts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Protoplast isolation, particularly enzymatic digestion of cell walls, can induce stress responses and alter gene expression profiles, potentially skewing the data away from true native cell states and affecting interpretation.</a:t>
            </a:r>
          </a:p>
        </p:txBody>
      </p:sp>
    </p:spTree>
    <p:extLst>
      <p:ext uri="{BB962C8B-B14F-4D97-AF65-F5344CB8AC3E}">
        <p14:creationId xmlns:p14="http://schemas.microsoft.com/office/powerpoint/2010/main" val="283214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Quantifying gene expression</a:t>
            </a:r>
          </a:p>
        </p:txBody>
      </p:sp>
      <p:pic>
        <p:nvPicPr>
          <p:cNvPr id="3" name="Content Placeholder 3">
            <a:extLst>
              <a:ext uri="{FF2B5EF4-FFF2-40B4-BE49-F238E27FC236}">
                <a16:creationId xmlns:a16="http://schemas.microsoft.com/office/drawing/2014/main" id="{05420DE6-B68A-1F57-DAEF-5D809808F8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996" r="12545" b="24389"/>
          <a:stretch/>
        </p:blipFill>
        <p:spPr>
          <a:xfrm>
            <a:off x="29339" y="848998"/>
            <a:ext cx="7657107" cy="3717685"/>
          </a:xfrm>
        </p:spPr>
      </p:pic>
      <p:sp>
        <p:nvSpPr>
          <p:cNvPr id="4" name="TextBox 3">
            <a:extLst>
              <a:ext uri="{FF2B5EF4-FFF2-40B4-BE49-F238E27FC236}">
                <a16:creationId xmlns:a16="http://schemas.microsoft.com/office/drawing/2014/main" id="{F8B030BE-EDE4-FA6C-1E1A-AF06D3DCE3BD}"/>
              </a:ext>
            </a:extLst>
          </p:cNvPr>
          <p:cNvSpPr txBox="1"/>
          <p:nvPr/>
        </p:nvSpPr>
        <p:spPr>
          <a:xfrm>
            <a:off x="5158412" y="1028197"/>
            <a:ext cx="3078920" cy="400110"/>
          </a:xfrm>
          <a:prstGeom prst="rect">
            <a:avLst/>
          </a:prstGeom>
          <a:noFill/>
        </p:spPr>
        <p:txBody>
          <a:bodyPr wrap="none" rtlCol="0">
            <a:spAutoFit/>
          </a:bodyPr>
          <a:lstStyle/>
          <a:p>
            <a:r>
              <a:rPr lang="en-US" sz="2000" b="1" dirty="0"/>
              <a:t>This is an average plant cell</a:t>
            </a:r>
          </a:p>
        </p:txBody>
      </p:sp>
      <p:sp>
        <p:nvSpPr>
          <p:cNvPr id="5" name="TextBox 4">
            <a:extLst>
              <a:ext uri="{FF2B5EF4-FFF2-40B4-BE49-F238E27FC236}">
                <a16:creationId xmlns:a16="http://schemas.microsoft.com/office/drawing/2014/main" id="{0E59C432-1D74-AEEB-2B31-0E72EC047DEA}"/>
              </a:ext>
            </a:extLst>
          </p:cNvPr>
          <p:cNvSpPr txBox="1"/>
          <p:nvPr/>
        </p:nvSpPr>
        <p:spPr>
          <a:xfrm>
            <a:off x="114114" y="4457343"/>
            <a:ext cx="12185053" cy="2400657"/>
          </a:xfrm>
          <a:prstGeom prst="rect">
            <a:avLst/>
          </a:prstGeom>
          <a:noFill/>
        </p:spPr>
        <p:txBody>
          <a:bodyPr wrap="square" rtlCol="0">
            <a:spAutoFit/>
          </a:bodyPr>
          <a:lstStyle/>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The average plant cell contains 100,000-1,000,000 individual messenger RNA (mRNA) molecules (among other types of RNAs). </a:t>
            </a:r>
          </a:p>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A typical cell is expressing ~10-15k genes at any time, depending on cell type, time of day, stress, cell division, etc. </a:t>
            </a:r>
          </a:p>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mRNA turn over can be rapid (a few seconds) or slow (a few days)</a:t>
            </a:r>
          </a:p>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Expression of genes is tightly coordinated and elegant ‘regulatory networks’ control when and where genes are expressed</a:t>
            </a:r>
          </a:p>
        </p:txBody>
      </p:sp>
      <p:sp>
        <p:nvSpPr>
          <p:cNvPr id="10" name="TextBox 9">
            <a:extLst>
              <a:ext uri="{FF2B5EF4-FFF2-40B4-BE49-F238E27FC236}">
                <a16:creationId xmlns:a16="http://schemas.microsoft.com/office/drawing/2014/main" id="{1D2C8615-AAB2-6F75-FF79-A14776273821}"/>
              </a:ext>
            </a:extLst>
          </p:cNvPr>
          <p:cNvSpPr txBox="1"/>
          <p:nvPr/>
        </p:nvSpPr>
        <p:spPr>
          <a:xfrm>
            <a:off x="7754112" y="2107675"/>
            <a:ext cx="4105656" cy="1200329"/>
          </a:xfrm>
          <a:prstGeom prst="rect">
            <a:avLst/>
          </a:prstGeom>
          <a:noFill/>
        </p:spPr>
        <p:txBody>
          <a:bodyPr wrap="square">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How many messenger RNAs (mRNAs) are there in a typical plant cell? </a:t>
            </a:r>
            <a:endParaRPr lang="en-US" sz="2400" dirty="0"/>
          </a:p>
        </p:txBody>
      </p:sp>
    </p:spTree>
    <p:extLst>
      <p:ext uri="{BB962C8B-B14F-4D97-AF65-F5344CB8AC3E}">
        <p14:creationId xmlns:p14="http://schemas.microsoft.com/office/powerpoint/2010/main" val="2255668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7696-9C38-E470-C642-832F97D779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8C0BCD0-10A3-43A5-B70E-F23B8FB41F9A}"/>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FBBBF6-B973-2C72-5189-17B59A69E8B0}"/>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Limitations of 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4">
            <a:extLst>
              <a:ext uri="{FF2B5EF4-FFF2-40B4-BE49-F238E27FC236}">
                <a16:creationId xmlns:a16="http://schemas.microsoft.com/office/drawing/2014/main" id="{67C0D043-B0EF-C016-A576-BCDC2E07D4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879" t="22622" r="17498" b="44499"/>
          <a:stretch/>
        </p:blipFill>
        <p:spPr bwMode="auto">
          <a:xfrm>
            <a:off x="6483096" y="1325879"/>
            <a:ext cx="4956047" cy="47295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5FA4B8-A798-FD93-EE37-334456CC69AC}"/>
              </a:ext>
            </a:extLst>
          </p:cNvPr>
          <p:cNvSpPr txBox="1"/>
          <p:nvPr/>
        </p:nvSpPr>
        <p:spPr>
          <a:xfrm>
            <a:off x="4648200" y="902885"/>
            <a:ext cx="7449311" cy="369332"/>
          </a:xfrm>
          <a:prstGeom prst="rect">
            <a:avLst/>
          </a:prstGeom>
          <a:noFill/>
        </p:spPr>
        <p:txBody>
          <a:bodyPr wrap="square">
            <a:spAutoFit/>
          </a:bodyPr>
          <a:lstStyle/>
          <a:p>
            <a:r>
              <a:rPr lang="en-US" kern="100" dirty="0">
                <a:latin typeface="Calibri" panose="020F0502020204030204" pitchFamily="34" charset="0"/>
                <a:ea typeface="Calibri" panose="020F0502020204030204" pitchFamily="34" charset="0"/>
                <a:cs typeface="Times New Roman" panose="02020603050405020304" pitchFamily="18" charset="0"/>
              </a:rPr>
              <a:t>We know the cell types, but 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are these cells located within the tissue? </a:t>
            </a:r>
            <a:endParaRPr lang="en-US" dirty="0"/>
          </a:p>
        </p:txBody>
      </p:sp>
      <p:sp>
        <p:nvSpPr>
          <p:cNvPr id="8" name="TextBox 7">
            <a:extLst>
              <a:ext uri="{FF2B5EF4-FFF2-40B4-BE49-F238E27FC236}">
                <a16:creationId xmlns:a16="http://schemas.microsoft.com/office/drawing/2014/main" id="{5C245975-42F2-DD82-FCC4-C38B856EAB9E}"/>
              </a:ext>
            </a:extLst>
          </p:cNvPr>
          <p:cNvSpPr txBox="1"/>
          <p:nvPr/>
        </p:nvSpPr>
        <p:spPr>
          <a:xfrm>
            <a:off x="605790" y="1622758"/>
            <a:ext cx="5420106" cy="4524315"/>
          </a:xfrm>
          <a:prstGeom prst="rect">
            <a:avLst/>
          </a:prstGeom>
          <a:noFill/>
        </p:spPr>
        <p:txBody>
          <a:bodyPr wrap="square">
            <a:spAutoFit/>
          </a:bodyPr>
          <a:lstStyle/>
          <a:p>
            <a:r>
              <a:rPr lang="en-US" dirty="0"/>
              <a:t>Spatial single-cell RNA sequencing (spatial </a:t>
            </a:r>
            <a:r>
              <a:rPr lang="en-US" dirty="0" err="1"/>
              <a:t>scRNA</a:t>
            </a:r>
            <a:r>
              <a:rPr lang="en-US" dirty="0"/>
              <a:t>-seq) is an advanced technique that combines the power of single-cell RNA sequencing with spatial information about cell location within tissues. Unlike traditional </a:t>
            </a:r>
            <a:r>
              <a:rPr lang="en-US" dirty="0" err="1"/>
              <a:t>scRNA</a:t>
            </a:r>
            <a:r>
              <a:rPr lang="en-US" dirty="0"/>
              <a:t>-seq, which dissociates cells and loses their spatial context, spatial </a:t>
            </a:r>
            <a:r>
              <a:rPr lang="en-US" dirty="0" err="1"/>
              <a:t>scRNA</a:t>
            </a:r>
            <a:r>
              <a:rPr lang="en-US" dirty="0"/>
              <a:t>-seq preserves the original location of each cell within the tissue</a:t>
            </a:r>
          </a:p>
          <a:p>
            <a:endParaRPr lang="en-US" dirty="0"/>
          </a:p>
          <a:p>
            <a:r>
              <a:rPr lang="en-US" dirty="0"/>
              <a:t>Common methods include Spatial Transcriptomics (using barcoded slides) and Slide-seq (using barcoded beads), where tissue sections are placed on arrays that capture mRNA from cells in their exact positions. This spatial information is then combined with high-throughput sequencing to build a map of gene expression patterns.</a:t>
            </a:r>
          </a:p>
        </p:txBody>
      </p:sp>
    </p:spTree>
    <p:extLst>
      <p:ext uri="{BB962C8B-B14F-4D97-AF65-F5344CB8AC3E}">
        <p14:creationId xmlns:p14="http://schemas.microsoft.com/office/powerpoint/2010/main" val="24989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F790E-045D-3280-CBB8-23497DC2CA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63AC455-CE39-A8AB-49C2-14D96C6EBFBB}"/>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7020534-CE82-A7D9-FD41-8626371F0B30}"/>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PHYTOMap</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6626" name="Picture 2" descr="Fig. 1">
            <a:extLst>
              <a:ext uri="{FF2B5EF4-FFF2-40B4-BE49-F238E27FC236}">
                <a16:creationId xmlns:a16="http://schemas.microsoft.com/office/drawing/2014/main" id="{78E85592-DE13-B788-A221-26C2711777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267"/>
          <a:stretch/>
        </p:blipFill>
        <p:spPr bwMode="auto">
          <a:xfrm>
            <a:off x="1299642" y="787657"/>
            <a:ext cx="9592715" cy="4727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C44872-2C2E-72C3-9BEC-E46E32EC4194}"/>
              </a:ext>
            </a:extLst>
          </p:cNvPr>
          <p:cNvSpPr txBox="1"/>
          <p:nvPr/>
        </p:nvSpPr>
        <p:spPr>
          <a:xfrm>
            <a:off x="450342" y="5631512"/>
            <a:ext cx="10924794" cy="1200329"/>
          </a:xfrm>
          <a:prstGeom prst="rect">
            <a:avLst/>
          </a:prstGeom>
          <a:noFill/>
        </p:spPr>
        <p:txBody>
          <a:bodyPr wrap="square">
            <a:spAutoFit/>
          </a:bodyPr>
          <a:lstStyle/>
          <a:p>
            <a:r>
              <a:rPr lang="en-US" b="0" i="0" dirty="0" err="1">
                <a:solidFill>
                  <a:srgbClr val="222222"/>
                </a:solidFill>
                <a:effectLst/>
                <a:latin typeface="Harding"/>
              </a:rPr>
              <a:t>PHYTOMap</a:t>
            </a:r>
            <a:r>
              <a:rPr lang="en-US" b="0" i="0" dirty="0">
                <a:solidFill>
                  <a:srgbClr val="222222"/>
                </a:solidFill>
                <a:effectLst/>
                <a:latin typeface="Harding"/>
              </a:rPr>
              <a:t> builds on in situ hybridization techniques in plants</a:t>
            </a:r>
            <a:r>
              <a:rPr lang="en-US" b="0" i="0" baseline="30000" dirty="0">
                <a:solidFill>
                  <a:srgbClr val="006699"/>
                </a:solidFill>
                <a:effectLst/>
                <a:latin typeface="Harding"/>
              </a:rPr>
              <a:t> </a:t>
            </a:r>
            <a:r>
              <a:rPr lang="en-US" b="0" i="0" dirty="0">
                <a:solidFill>
                  <a:srgbClr val="222222"/>
                </a:solidFill>
                <a:effectLst/>
                <a:latin typeface="Harding"/>
              </a:rPr>
              <a:t>and in situ sequencing technologies primarily developed in neuroscience. After fixing whole-mount plant tissues, DNA probes (specific amplification of nucleic acids via intramolecular ligation probes or SNAIL probes) with gene-specific barcodes are specifically hybridized on target messenger RNA molecules, circularized and amplified in situ.</a:t>
            </a:r>
            <a:endParaRPr lang="en-US" dirty="0"/>
          </a:p>
        </p:txBody>
      </p:sp>
    </p:spTree>
    <p:extLst>
      <p:ext uri="{BB962C8B-B14F-4D97-AF65-F5344CB8AC3E}">
        <p14:creationId xmlns:p14="http://schemas.microsoft.com/office/powerpoint/2010/main" val="125959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74039-9C23-5527-3201-127C381C013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7C095C9-5569-A3C7-8349-16CB7C26CBDC}"/>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BBC9FC-B7B8-E135-8815-18C36C9BF2BD}"/>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PHYTOMap</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5602" name="Picture 2" descr="Fig. 1">
            <a:extLst>
              <a:ext uri="{FF2B5EF4-FFF2-40B4-BE49-F238E27FC236}">
                <a16:creationId xmlns:a16="http://schemas.microsoft.com/office/drawing/2014/main" id="{87E72C68-9F99-5BB0-2452-14F5093148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467"/>
          <a:stretch/>
        </p:blipFill>
        <p:spPr bwMode="auto">
          <a:xfrm>
            <a:off x="614807" y="787657"/>
            <a:ext cx="10403713" cy="497227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Organisation of tissues in the Arabidopsis root. (A) Exterior view of... |  Download Scientific Diagram">
            <a:extLst>
              <a:ext uri="{FF2B5EF4-FFF2-40B4-BE49-F238E27FC236}">
                <a16:creationId xmlns:a16="http://schemas.microsoft.com/office/drawing/2014/main" id="{716FABE9-3B99-3C79-C730-02F9D8D73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8" t="3902" r="77987" b="8146"/>
          <a:stretch/>
        </p:blipFill>
        <p:spPr bwMode="auto">
          <a:xfrm rot="16200000">
            <a:off x="5221227" y="3281841"/>
            <a:ext cx="950974" cy="599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9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84AA2-8CD0-3511-9BFD-CCA3FC3FDED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2786B64-75C3-7ACF-8105-1FCCABD0C114}"/>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7BCBFF4-D287-87C4-2AFA-E74C3EA23530}"/>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PHYTOMap</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7650" name="Picture 2" descr="Fig. 2">
            <a:extLst>
              <a:ext uri="{FF2B5EF4-FFF2-40B4-BE49-F238E27FC236}">
                <a16:creationId xmlns:a16="http://schemas.microsoft.com/office/drawing/2014/main" id="{EDAFEABC-7B45-1365-3EDD-D96181C675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267"/>
          <a:stretch/>
        </p:blipFill>
        <p:spPr bwMode="auto">
          <a:xfrm>
            <a:off x="223244" y="1524677"/>
            <a:ext cx="11767903" cy="425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51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D211B-6277-5405-ECEC-8DA6B774742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8533ED5-4E6A-0C45-CF0B-CDC5D01A59D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7A6B84B-9CCF-FC69-6426-6967570098E0}"/>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Spatial transcriptomics</a:t>
            </a:r>
          </a:p>
        </p:txBody>
      </p:sp>
      <p:pic>
        <p:nvPicPr>
          <p:cNvPr id="24578" name="Picture 2">
            <a:extLst>
              <a:ext uri="{FF2B5EF4-FFF2-40B4-BE49-F238E27FC236}">
                <a16:creationId xmlns:a16="http://schemas.microsoft.com/office/drawing/2014/main" id="{D77C8287-9357-FFB7-1983-E6851B42F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80872"/>
            <a:ext cx="5967984" cy="5967984"/>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Why Each Lane Matters - The Complex Structure of an Illumina Flow Cell">
            <a:extLst>
              <a:ext uri="{FF2B5EF4-FFF2-40B4-BE49-F238E27FC236}">
                <a16:creationId xmlns:a16="http://schemas.microsoft.com/office/drawing/2014/main" id="{0AD787B3-FC58-B513-E7EB-4A5D28410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25" y="880872"/>
            <a:ext cx="5402199" cy="603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29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CF542-0C16-4944-4C0E-F370884EFC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65F045F-5ED1-1578-A116-3876C34B83BE}"/>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CB06343-F63C-9D09-2159-71A84C0A37A4}"/>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Spatial transcriptomics</a:t>
            </a:r>
          </a:p>
        </p:txBody>
      </p:sp>
      <p:pic>
        <p:nvPicPr>
          <p:cNvPr id="28674" name="Picture 2">
            <a:extLst>
              <a:ext uri="{FF2B5EF4-FFF2-40B4-BE49-F238E27FC236}">
                <a16:creationId xmlns:a16="http://schemas.microsoft.com/office/drawing/2014/main" id="{F594DB04-2D44-B1AF-AC07-6857165B85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334" b="-1"/>
          <a:stretch/>
        </p:blipFill>
        <p:spPr bwMode="auto">
          <a:xfrm>
            <a:off x="259059" y="2313432"/>
            <a:ext cx="11673882" cy="288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03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8D058-C033-2F5B-3111-C640AF8BF06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2F315E4-C571-B46A-7A54-7AE3FBDF481E}"/>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B1BB4D-FE45-5C0B-2140-D927612A0498}"/>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3" name="Picture 2">
            <a:extLst>
              <a:ext uri="{FF2B5EF4-FFF2-40B4-BE49-F238E27FC236}">
                <a16:creationId xmlns:a16="http://schemas.microsoft.com/office/drawing/2014/main" id="{76E6F874-E97D-502A-79BC-5A81318B7532}"/>
              </a:ext>
            </a:extLst>
          </p:cNvPr>
          <p:cNvPicPr>
            <a:picLocks noChangeAspect="1"/>
          </p:cNvPicPr>
          <p:nvPr/>
        </p:nvPicPr>
        <p:blipFill>
          <a:blip r:embed="rId2"/>
          <a:stretch>
            <a:fillRect/>
          </a:stretch>
        </p:blipFill>
        <p:spPr>
          <a:xfrm>
            <a:off x="1084691" y="1746504"/>
            <a:ext cx="10163851" cy="3575303"/>
          </a:xfrm>
          <a:prstGeom prst="rect">
            <a:avLst/>
          </a:prstGeom>
        </p:spPr>
      </p:pic>
    </p:spTree>
    <p:extLst>
      <p:ext uri="{BB962C8B-B14F-4D97-AF65-F5344CB8AC3E}">
        <p14:creationId xmlns:p14="http://schemas.microsoft.com/office/powerpoint/2010/main" val="364102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3CB3E-770B-DAA3-D52C-99BF5EE1BD4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8581169-6BBC-9D98-157D-0A3C023F314E}"/>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476FF45-565C-8D83-CCC9-115B41C8400A}"/>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t>
            </a:r>
          </a:p>
        </p:txBody>
      </p:sp>
      <p:pic>
        <p:nvPicPr>
          <p:cNvPr id="9" name="Picture 2">
            <a:extLst>
              <a:ext uri="{FF2B5EF4-FFF2-40B4-BE49-F238E27FC236}">
                <a16:creationId xmlns:a16="http://schemas.microsoft.com/office/drawing/2014/main" id="{DD67A7B7-56B1-7250-DCC4-D45E4F6E2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33" y="898684"/>
            <a:ext cx="11363325" cy="585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8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84F3E-F92D-59E2-4B5B-BE7C054BE76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9F7F962-DCA7-AB7C-6654-D925F57FDD7C}"/>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21EE497-D979-1683-A415-2517C200C260}"/>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Benefits of 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t>
            </a:r>
          </a:p>
        </p:txBody>
      </p:sp>
      <p:pic>
        <p:nvPicPr>
          <p:cNvPr id="2" name="Picture 2" descr="Plant Tissues, Organs and Organ Systems* — the science sauce">
            <a:extLst>
              <a:ext uri="{FF2B5EF4-FFF2-40B4-BE49-F238E27FC236}">
                <a16:creationId xmlns:a16="http://schemas.microsoft.com/office/drawing/2014/main" id="{97C5A7D0-F84F-76D4-5155-3457C62692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52" r="2188"/>
          <a:stretch/>
        </p:blipFill>
        <p:spPr bwMode="auto">
          <a:xfrm>
            <a:off x="4816547" y="972879"/>
            <a:ext cx="7357730" cy="5614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4879C6-975B-0864-E36C-A8332D0855E8}"/>
              </a:ext>
            </a:extLst>
          </p:cNvPr>
          <p:cNvSpPr txBox="1"/>
          <p:nvPr/>
        </p:nvSpPr>
        <p:spPr>
          <a:xfrm>
            <a:off x="29339" y="1201541"/>
            <a:ext cx="4787208" cy="4729821"/>
          </a:xfrm>
          <a:prstGeom prst="rect">
            <a:avLst/>
          </a:prstGeom>
          <a:noFill/>
        </p:spPr>
        <p:txBody>
          <a:bodyPr wrap="square">
            <a:spAutoFit/>
          </a:bodyPr>
          <a:lstStyle/>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Plant tissues are composed of a dozens to hundreds of cell types, each with distinct roles in processes like photosynthesis, transport, and defense, contributing to the functional diversity within a single tissue.</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Bulk RNA sequencing captures an average gene expression profile across all cell types in a sample, which can obscure cell type-specific expression patterns and dilute signals from rare or specialized cells.</a:t>
            </a:r>
          </a:p>
          <a:p>
            <a:pPr marL="0" marR="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Single-cell RNA-seq enables us to identify gene expression signatures in individual cell types, allowing for precise mapping of gene function and revealing how specific genes contribute to cellular roles within complex tissues.</a:t>
            </a:r>
          </a:p>
        </p:txBody>
      </p:sp>
    </p:spTree>
    <p:extLst>
      <p:ext uri="{BB962C8B-B14F-4D97-AF65-F5344CB8AC3E}">
        <p14:creationId xmlns:p14="http://schemas.microsoft.com/office/powerpoint/2010/main" val="180273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ECD03-B652-22D1-3682-D726B8013EF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3BF5406-0DB0-D895-199C-FB7610A55CFD}"/>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E4A4DB7-C568-5D48-BBB8-3CD4DCBF3B04}"/>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Earliest measures of single cell gene expression: In situ hybridization</a:t>
            </a:r>
          </a:p>
        </p:txBody>
      </p:sp>
      <p:pic>
        <p:nvPicPr>
          <p:cNvPr id="3" name="Picture 2">
            <a:extLst>
              <a:ext uri="{FF2B5EF4-FFF2-40B4-BE49-F238E27FC236}">
                <a16:creationId xmlns:a16="http://schemas.microsoft.com/office/drawing/2014/main" id="{267F0B99-CEB9-C2A8-D55B-1674D87AB383}"/>
              </a:ext>
            </a:extLst>
          </p:cNvPr>
          <p:cNvPicPr>
            <a:picLocks noChangeAspect="1"/>
          </p:cNvPicPr>
          <p:nvPr/>
        </p:nvPicPr>
        <p:blipFill>
          <a:blip r:embed="rId2"/>
          <a:stretch>
            <a:fillRect/>
          </a:stretch>
        </p:blipFill>
        <p:spPr>
          <a:xfrm>
            <a:off x="6052569" y="902885"/>
            <a:ext cx="5701723" cy="5919901"/>
          </a:xfrm>
          <a:prstGeom prst="rect">
            <a:avLst/>
          </a:prstGeom>
        </p:spPr>
      </p:pic>
      <p:pic>
        <p:nvPicPr>
          <p:cNvPr id="5" name="Picture 4">
            <a:extLst>
              <a:ext uri="{FF2B5EF4-FFF2-40B4-BE49-F238E27FC236}">
                <a16:creationId xmlns:a16="http://schemas.microsoft.com/office/drawing/2014/main" id="{B2A437F0-B389-1ED2-2165-2B42360AC3BF}"/>
              </a:ext>
            </a:extLst>
          </p:cNvPr>
          <p:cNvPicPr>
            <a:picLocks noChangeAspect="1"/>
          </p:cNvPicPr>
          <p:nvPr/>
        </p:nvPicPr>
        <p:blipFill>
          <a:blip r:embed="rId3"/>
          <a:stretch>
            <a:fillRect/>
          </a:stretch>
        </p:blipFill>
        <p:spPr>
          <a:xfrm>
            <a:off x="326919" y="1109432"/>
            <a:ext cx="5769081" cy="1782624"/>
          </a:xfrm>
          <a:prstGeom prst="rect">
            <a:avLst/>
          </a:prstGeom>
        </p:spPr>
      </p:pic>
      <p:sp>
        <p:nvSpPr>
          <p:cNvPr id="9" name="TextBox 8">
            <a:extLst>
              <a:ext uri="{FF2B5EF4-FFF2-40B4-BE49-F238E27FC236}">
                <a16:creationId xmlns:a16="http://schemas.microsoft.com/office/drawing/2014/main" id="{9C3ED0DC-031D-855A-DA8F-2185CC1A21C2}"/>
              </a:ext>
            </a:extLst>
          </p:cNvPr>
          <p:cNvSpPr txBox="1"/>
          <p:nvPr/>
        </p:nvSpPr>
        <p:spPr>
          <a:xfrm>
            <a:off x="350846" y="4014366"/>
            <a:ext cx="5701723" cy="1200329"/>
          </a:xfrm>
          <a:prstGeom prst="rect">
            <a:avLst/>
          </a:prstGeom>
          <a:noFill/>
        </p:spPr>
        <p:txBody>
          <a:bodyPr wrap="square">
            <a:spAutoFit/>
          </a:bodyPr>
          <a:lstStyle/>
          <a:p>
            <a:r>
              <a:rPr lang="en-US" b="0" i="0" dirty="0" err="1">
                <a:solidFill>
                  <a:srgbClr val="222222"/>
                </a:solidFill>
                <a:effectLst/>
                <a:latin typeface="Harding"/>
              </a:rPr>
              <a:t>Eberwine</a:t>
            </a:r>
            <a:r>
              <a:rPr lang="en-US" b="0" i="0" dirty="0">
                <a:solidFill>
                  <a:srgbClr val="222222"/>
                </a:solidFill>
                <a:effectLst/>
                <a:latin typeface="Harding"/>
              </a:rPr>
              <a:t> </a:t>
            </a:r>
            <a:r>
              <a:rPr lang="en-US" b="0" i="1" dirty="0">
                <a:solidFill>
                  <a:srgbClr val="222222"/>
                </a:solidFill>
                <a:effectLst/>
                <a:latin typeface="Harding"/>
              </a:rPr>
              <a:t>et al</a:t>
            </a:r>
            <a:r>
              <a:rPr lang="en-US" b="0" i="0" dirty="0">
                <a:solidFill>
                  <a:srgbClr val="222222"/>
                </a:solidFill>
                <a:effectLst/>
                <a:latin typeface="Harding"/>
              </a:rPr>
              <a:t>.</a:t>
            </a:r>
            <a:r>
              <a:rPr lang="en-US" b="0" i="0" baseline="30000" dirty="0">
                <a:solidFill>
                  <a:srgbClr val="006699"/>
                </a:solidFill>
                <a:effectLst/>
                <a:latin typeface="Harding"/>
                <a:hlinkClick r:id="rId4" tooltip="Eberwine, J. et al. Analysis of gene expression in single live neurons. Proc. Natl. Acad. Sci. USA 89, 3010–3014 (1992)."/>
              </a:rPr>
              <a:t>10</a:t>
            </a:r>
            <a:r>
              <a:rPr lang="en-US" b="0" i="0" dirty="0">
                <a:solidFill>
                  <a:srgbClr val="222222"/>
                </a:solidFill>
                <a:effectLst/>
                <a:latin typeface="Harding"/>
              </a:rPr>
              <a:t> measured the expression of a handful of individual genes from single cells for the first time in 1992, using a sophisticated approach based on </a:t>
            </a:r>
            <a:r>
              <a:rPr lang="en-US" b="0" i="1" dirty="0">
                <a:solidFill>
                  <a:srgbClr val="222222"/>
                </a:solidFill>
                <a:effectLst/>
                <a:latin typeface="Harding"/>
              </a:rPr>
              <a:t>in vivo</a:t>
            </a:r>
            <a:r>
              <a:rPr lang="en-US" b="0" i="0" dirty="0">
                <a:solidFill>
                  <a:srgbClr val="222222"/>
                </a:solidFill>
                <a:effectLst/>
                <a:latin typeface="Harding"/>
              </a:rPr>
              <a:t> reverse transcription (RT) followed by amplification through IVT. </a:t>
            </a:r>
            <a:endParaRPr lang="en-US" dirty="0"/>
          </a:p>
        </p:txBody>
      </p:sp>
    </p:spTree>
    <p:extLst>
      <p:ext uri="{BB962C8B-B14F-4D97-AF65-F5344CB8AC3E}">
        <p14:creationId xmlns:p14="http://schemas.microsoft.com/office/powerpoint/2010/main" val="4173721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7A87F-1BF9-8223-598C-84A60C18F6B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07FD7F7-7E21-4E1A-1410-A44DC7674D58}"/>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6E6F47-B202-0467-3D46-BF9786DB4D97}"/>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cell level gene expression: In situ hybridization</a:t>
            </a:r>
          </a:p>
        </p:txBody>
      </p:sp>
      <p:pic>
        <p:nvPicPr>
          <p:cNvPr id="2" name="Picture 2" descr="figure 1">
            <a:extLst>
              <a:ext uri="{FF2B5EF4-FFF2-40B4-BE49-F238E27FC236}">
                <a16:creationId xmlns:a16="http://schemas.microsoft.com/office/drawing/2014/main" id="{28BB9A5D-2EB2-37F9-DB29-6211E7B7E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040" y="801444"/>
            <a:ext cx="4543184" cy="5752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4F656A2-6AA5-6C15-D3A3-CD9C86BEC7BD}"/>
              </a:ext>
            </a:extLst>
          </p:cNvPr>
          <p:cNvSpPr txBox="1"/>
          <p:nvPr/>
        </p:nvSpPr>
        <p:spPr>
          <a:xfrm>
            <a:off x="9917638" y="6488668"/>
            <a:ext cx="2182212" cy="369332"/>
          </a:xfrm>
          <a:prstGeom prst="rect">
            <a:avLst/>
          </a:prstGeom>
          <a:noFill/>
        </p:spPr>
        <p:txBody>
          <a:bodyPr wrap="square">
            <a:spAutoFit/>
          </a:bodyPr>
          <a:lstStyle/>
          <a:p>
            <a:r>
              <a:rPr lang="en-US" dirty="0" err="1"/>
              <a:t>Hejátko</a:t>
            </a:r>
            <a:r>
              <a:rPr lang="en-US" dirty="0"/>
              <a:t> et al. 2006</a:t>
            </a:r>
          </a:p>
        </p:txBody>
      </p:sp>
      <p:pic>
        <p:nvPicPr>
          <p:cNvPr id="14338" name="Picture 2" descr="A technical review and guide to RNA fluorescence in situ hybridization  [PeerJ]">
            <a:extLst>
              <a:ext uri="{FF2B5EF4-FFF2-40B4-BE49-F238E27FC236}">
                <a16:creationId xmlns:a16="http://schemas.microsoft.com/office/drawing/2014/main" id="{ACBAF925-77A3-BF22-93F7-499F34969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80" y="829002"/>
            <a:ext cx="6066662" cy="23053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97D86B56-D4E1-7D5E-0623-FCFD8498A3C0}"/>
              </a:ext>
            </a:extLst>
          </p:cNvPr>
          <p:cNvSpPr>
            <a:spLocks noChangeArrowheads="1"/>
          </p:cNvSpPr>
          <p:nvPr/>
        </p:nvSpPr>
        <p:spPr bwMode="auto">
          <a:xfrm>
            <a:off x="92150" y="3201715"/>
            <a:ext cx="6557098"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ts val="120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 situ hybridization is a technique used to detect specific nucleic acid sequences within fixed tissues or cells, using labeled complementary probes that bind to target RNA or DNA.</a:t>
            </a:r>
          </a:p>
          <a:p>
            <a:pPr marL="0" marR="0" lvl="0" indent="0" defTabSz="914400" rtl="0" eaLnBrk="0" fontAlgn="base" latinLnBrk="0" hangingPunct="0">
              <a:lnSpc>
                <a:spcPct val="100000"/>
              </a:lnSpc>
              <a:spcBef>
                <a:spcPct val="0"/>
              </a:spcBef>
              <a:spcAft>
                <a:spcPts val="120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Allows for the visualization of gene expression patterns in their native tissue context, helping us study spatial distribution of specific genes or transcripts during development, disease progression, or tissue differentiation.</a:t>
            </a:r>
          </a:p>
          <a:p>
            <a:pPr marL="0" marR="0" lvl="0" indent="0" defTabSz="914400" rtl="0" eaLnBrk="0" fontAlgn="base" latinLnBrk="0" hangingPunct="0">
              <a:lnSpc>
                <a:spcPct val="100000"/>
              </a:lnSpc>
              <a:spcBef>
                <a:spcPct val="0"/>
              </a:spcBef>
              <a:spcAft>
                <a:spcPts val="120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It can be technically challenging, often requiring complex optimization for probe specificity and tissue permeability, and it typically provides lower resolution and sensitivity compared to newer techniques like single-cell RNA sequencing. Also, only 1 gene at a time!</a:t>
            </a:r>
          </a:p>
        </p:txBody>
      </p:sp>
    </p:spTree>
    <p:extLst>
      <p:ext uri="{BB962C8B-B14F-4D97-AF65-F5344CB8AC3E}">
        <p14:creationId xmlns:p14="http://schemas.microsoft.com/office/powerpoint/2010/main" val="110740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5571C-C3A3-BD4E-B7C1-BC80B8006B4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C1BAF44-BC8A-93EA-7FAA-90FF44A82A26}"/>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5A15A83-0523-1B50-C04D-EF5C86DD8B11}"/>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But first, we need to isolate single cells/nuclei from plant tissue</a:t>
            </a:r>
          </a:p>
        </p:txBody>
      </p:sp>
      <p:pic>
        <p:nvPicPr>
          <p:cNvPr id="8194" name="Picture 2" descr="Protoplast - Wikipedia">
            <a:extLst>
              <a:ext uri="{FF2B5EF4-FFF2-40B4-BE49-F238E27FC236}">
                <a16:creationId xmlns:a16="http://schemas.microsoft.com/office/drawing/2014/main" id="{3B8370DA-80A3-6993-9AB5-423334F71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736" y="1183041"/>
            <a:ext cx="3156864" cy="23676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03753A5-0122-9728-48B6-AB25EE99297B}"/>
              </a:ext>
            </a:extLst>
          </p:cNvPr>
          <p:cNvPicPr>
            <a:picLocks noChangeAspect="1"/>
          </p:cNvPicPr>
          <p:nvPr/>
        </p:nvPicPr>
        <p:blipFill>
          <a:blip r:embed="rId3"/>
          <a:stretch>
            <a:fillRect/>
          </a:stretch>
        </p:blipFill>
        <p:spPr>
          <a:xfrm>
            <a:off x="117926" y="2150090"/>
            <a:ext cx="4519516" cy="4241391"/>
          </a:xfrm>
          <a:prstGeom prst="rect">
            <a:avLst/>
          </a:prstGeom>
        </p:spPr>
      </p:pic>
      <p:sp>
        <p:nvSpPr>
          <p:cNvPr id="4" name="TextBox 3">
            <a:extLst>
              <a:ext uri="{FF2B5EF4-FFF2-40B4-BE49-F238E27FC236}">
                <a16:creationId xmlns:a16="http://schemas.microsoft.com/office/drawing/2014/main" id="{21DF6E13-7A12-6D5C-A6B8-FA51BA927E0A}"/>
              </a:ext>
            </a:extLst>
          </p:cNvPr>
          <p:cNvSpPr txBox="1"/>
          <p:nvPr/>
        </p:nvSpPr>
        <p:spPr>
          <a:xfrm>
            <a:off x="8354600" y="997259"/>
            <a:ext cx="3837400" cy="2739211"/>
          </a:xfrm>
          <a:prstGeom prst="rect">
            <a:avLst/>
          </a:prstGeom>
          <a:noFill/>
        </p:spPr>
        <p:txBody>
          <a:bodyPr wrap="square">
            <a:spAutoFit/>
          </a:bodyPr>
          <a:lstStyle/>
          <a:p>
            <a:pPr algn="ctr">
              <a:spcAft>
                <a:spcPts val="1200"/>
              </a:spcAft>
            </a:pPr>
            <a:r>
              <a:rPr lang="en-US" dirty="0">
                <a:latin typeface="Calibri" panose="020F0502020204030204" pitchFamily="34" charset="0"/>
                <a:ea typeface="Calibri" panose="020F0502020204030204" pitchFamily="34" charset="0"/>
                <a:cs typeface="Calibri" panose="020F0502020204030204" pitchFamily="34" charset="0"/>
              </a:rPr>
              <a:t>Protoplasts are plant cells with their cell wall removed, leaving only the plasma membrane and cellular contents</a:t>
            </a:r>
          </a:p>
          <a:p>
            <a:pPr algn="ctr">
              <a:spcAft>
                <a:spcPts val="1200"/>
              </a:spcAft>
            </a:pPr>
            <a:r>
              <a:rPr lang="en-US" dirty="0">
                <a:latin typeface="Calibri" panose="020F0502020204030204" pitchFamily="34" charset="0"/>
                <a:ea typeface="Calibri" panose="020F0502020204030204" pitchFamily="34" charset="0"/>
                <a:cs typeface="Calibri" panose="020F0502020204030204" pitchFamily="34" charset="0"/>
              </a:rPr>
              <a:t>The enzymatic digestion required to remove cell walls can alter cellular stress responses and gene expression profiles, potentially impacting the accuracy of native cell-state data.</a:t>
            </a:r>
          </a:p>
        </p:txBody>
      </p:sp>
      <p:pic>
        <p:nvPicPr>
          <p:cNvPr id="8196" name="Picture 4" descr="505 questions with answers in DAPI | Science topic">
            <a:extLst>
              <a:ext uri="{FF2B5EF4-FFF2-40B4-BE49-F238E27FC236}">
                <a16:creationId xmlns:a16="http://schemas.microsoft.com/office/drawing/2014/main" id="{DCF9D8A1-9F8A-4EBF-FBFA-50574DF939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736" y="4072921"/>
            <a:ext cx="3156864" cy="2364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56CE9E-B9A3-C2A4-A384-3AE79F1FB9DD}"/>
              </a:ext>
            </a:extLst>
          </p:cNvPr>
          <p:cNvSpPr txBox="1"/>
          <p:nvPr/>
        </p:nvSpPr>
        <p:spPr>
          <a:xfrm>
            <a:off x="8457389" y="3920687"/>
            <a:ext cx="3631822" cy="2739211"/>
          </a:xfrm>
          <a:prstGeom prst="rect">
            <a:avLst/>
          </a:prstGeom>
          <a:noFill/>
        </p:spPr>
        <p:txBody>
          <a:bodyPr wrap="square">
            <a:spAutoFit/>
          </a:bodyPr>
          <a:lstStyle/>
          <a:p>
            <a:pPr algn="ctr">
              <a:spcAft>
                <a:spcPts val="1200"/>
              </a:spcAft>
            </a:pPr>
            <a:r>
              <a:rPr lang="en-US" dirty="0"/>
              <a:t>Nuclei can be harvested from frozen plant tissues while preserving their integrity</a:t>
            </a:r>
          </a:p>
          <a:p>
            <a:pPr algn="ctr">
              <a:spcAft>
                <a:spcPts val="1200"/>
              </a:spcAft>
            </a:pPr>
            <a:r>
              <a:rPr lang="en-US" dirty="0"/>
              <a:t> Nuclei-based single-cell RNA sequencing (</a:t>
            </a:r>
            <a:r>
              <a:rPr lang="en-US" dirty="0" err="1"/>
              <a:t>scRNA</a:t>
            </a:r>
            <a:r>
              <a:rPr lang="en-US" dirty="0"/>
              <a:t>-seq) is that it captures only the nuclear RNA, which can limit the detection of fully processed transcripts and cytoplasmic mRNA</a:t>
            </a:r>
          </a:p>
        </p:txBody>
      </p:sp>
      <p:sp>
        <p:nvSpPr>
          <p:cNvPr id="8" name="TextBox 7">
            <a:extLst>
              <a:ext uri="{FF2B5EF4-FFF2-40B4-BE49-F238E27FC236}">
                <a16:creationId xmlns:a16="http://schemas.microsoft.com/office/drawing/2014/main" id="{94344290-74A6-AA27-3901-E15A09BDF1A2}"/>
              </a:ext>
            </a:extLst>
          </p:cNvPr>
          <p:cNvSpPr txBox="1"/>
          <p:nvPr/>
        </p:nvSpPr>
        <p:spPr>
          <a:xfrm>
            <a:off x="535584" y="953558"/>
            <a:ext cx="3676035" cy="369332"/>
          </a:xfrm>
          <a:prstGeom prst="rect">
            <a:avLst/>
          </a:prstGeom>
          <a:noFill/>
        </p:spPr>
        <p:txBody>
          <a:bodyPr wrap="square">
            <a:spAutoFit/>
          </a:bodyPr>
          <a:lstStyle/>
          <a:p>
            <a:pPr algn="ctr"/>
            <a:r>
              <a:rPr lang="en-US" dirty="0"/>
              <a:t>Bulk tissue</a:t>
            </a:r>
          </a:p>
        </p:txBody>
      </p:sp>
      <p:sp>
        <p:nvSpPr>
          <p:cNvPr id="10" name="Rectangle 9">
            <a:extLst>
              <a:ext uri="{FF2B5EF4-FFF2-40B4-BE49-F238E27FC236}">
                <a16:creationId xmlns:a16="http://schemas.microsoft.com/office/drawing/2014/main" id="{A1346ACB-162E-409F-566F-30147F073793}"/>
              </a:ext>
            </a:extLst>
          </p:cNvPr>
          <p:cNvSpPr/>
          <p:nvPr/>
        </p:nvSpPr>
        <p:spPr>
          <a:xfrm>
            <a:off x="3351007" y="2307515"/>
            <a:ext cx="726141" cy="559398"/>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E313879-9C36-C672-BB54-C77D9D8102E5}"/>
              </a:ext>
            </a:extLst>
          </p:cNvPr>
          <p:cNvCxnSpPr>
            <a:cxnSpLocks/>
          </p:cNvCxnSpPr>
          <p:nvPr/>
        </p:nvCxnSpPr>
        <p:spPr>
          <a:xfrm flipV="1">
            <a:off x="4183756" y="2053553"/>
            <a:ext cx="851646" cy="45655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D38835-FD5F-9DF8-70F4-6AB48150C29F}"/>
              </a:ext>
            </a:extLst>
          </p:cNvPr>
          <p:cNvCxnSpPr>
            <a:cxnSpLocks/>
          </p:cNvCxnSpPr>
          <p:nvPr/>
        </p:nvCxnSpPr>
        <p:spPr>
          <a:xfrm>
            <a:off x="4183756" y="2923703"/>
            <a:ext cx="851646" cy="200329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5D04C38-1FF3-2AD4-8BD0-8842BA22880F}"/>
              </a:ext>
            </a:extLst>
          </p:cNvPr>
          <p:cNvSpPr txBox="1"/>
          <p:nvPr/>
        </p:nvSpPr>
        <p:spPr>
          <a:xfrm>
            <a:off x="4856984" y="785004"/>
            <a:ext cx="3676035" cy="369332"/>
          </a:xfrm>
          <a:prstGeom prst="rect">
            <a:avLst/>
          </a:prstGeom>
          <a:noFill/>
        </p:spPr>
        <p:txBody>
          <a:bodyPr wrap="square">
            <a:spAutoFit/>
          </a:bodyPr>
          <a:lstStyle/>
          <a:p>
            <a:pPr algn="ctr"/>
            <a:r>
              <a:rPr lang="en-US" dirty="0"/>
              <a:t>protoplasts</a:t>
            </a:r>
          </a:p>
        </p:txBody>
      </p:sp>
      <p:sp>
        <p:nvSpPr>
          <p:cNvPr id="19" name="TextBox 18">
            <a:extLst>
              <a:ext uri="{FF2B5EF4-FFF2-40B4-BE49-F238E27FC236}">
                <a16:creationId xmlns:a16="http://schemas.microsoft.com/office/drawing/2014/main" id="{707C2A8C-72D2-F2EB-51ED-35A0FE8F731B}"/>
              </a:ext>
            </a:extLst>
          </p:cNvPr>
          <p:cNvSpPr txBox="1"/>
          <p:nvPr/>
        </p:nvSpPr>
        <p:spPr>
          <a:xfrm>
            <a:off x="4894157" y="3702474"/>
            <a:ext cx="3676035" cy="369332"/>
          </a:xfrm>
          <a:prstGeom prst="rect">
            <a:avLst/>
          </a:prstGeom>
          <a:noFill/>
        </p:spPr>
        <p:txBody>
          <a:bodyPr wrap="square">
            <a:spAutoFit/>
          </a:bodyPr>
          <a:lstStyle/>
          <a:p>
            <a:pPr algn="ctr"/>
            <a:r>
              <a:rPr lang="en-US" dirty="0"/>
              <a:t>nuclei</a:t>
            </a:r>
          </a:p>
        </p:txBody>
      </p:sp>
    </p:spTree>
    <p:extLst>
      <p:ext uri="{BB962C8B-B14F-4D97-AF65-F5344CB8AC3E}">
        <p14:creationId xmlns:p14="http://schemas.microsoft.com/office/powerpoint/2010/main" val="1658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EF474-FE85-8F30-A82A-F7DCE547DAC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D834D37-D502-BC6A-4462-823EECAF473D}"/>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F59F671-671A-CEBC-D8A4-D5DB1CE5F626}"/>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Microfluidics based single cell biology</a:t>
            </a:r>
          </a:p>
        </p:txBody>
      </p:sp>
      <p:pic>
        <p:nvPicPr>
          <p:cNvPr id="2" name="Picture 2" descr="Figure 1">
            <a:extLst>
              <a:ext uri="{FF2B5EF4-FFF2-40B4-BE49-F238E27FC236}">
                <a16:creationId xmlns:a16="http://schemas.microsoft.com/office/drawing/2014/main" id="{30CD1221-CFEA-EEC3-54DC-76103E8134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5" t="4651"/>
          <a:stretch/>
        </p:blipFill>
        <p:spPr bwMode="auto">
          <a:xfrm>
            <a:off x="773269" y="902885"/>
            <a:ext cx="10645461" cy="593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4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3E15D-6F56-2F13-2B0E-9951CC7A512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06CB39C-7584-22D4-F62B-4537734A9B9A}"/>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B55CB07-05EF-23C7-D970-125E69D2213A}"/>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Microfluidics based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scRNAseq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Online Media 3" title="DropSeq: Demonstration">
            <a:hlinkClick r:id="" action="ppaction://media"/>
            <a:extLst>
              <a:ext uri="{FF2B5EF4-FFF2-40B4-BE49-F238E27FC236}">
                <a16:creationId xmlns:a16="http://schemas.microsoft.com/office/drawing/2014/main" id="{22A62446-DDDD-44FB-FB22-7EB9191AF708}"/>
              </a:ext>
            </a:extLst>
          </p:cNvPr>
          <p:cNvPicPr>
            <a:picLocks noRot="1" noChangeAspect="1"/>
          </p:cNvPicPr>
          <p:nvPr>
            <a:videoFile r:link="rId1"/>
          </p:nvPr>
        </p:nvPicPr>
        <p:blipFill>
          <a:blip r:embed="rId3"/>
          <a:stretch>
            <a:fillRect/>
          </a:stretch>
        </p:blipFill>
        <p:spPr>
          <a:xfrm>
            <a:off x="1325880" y="806760"/>
            <a:ext cx="8010144" cy="6003776"/>
          </a:xfrm>
          <a:prstGeom prst="rect">
            <a:avLst/>
          </a:prstGeom>
        </p:spPr>
      </p:pic>
    </p:spTree>
    <p:extLst>
      <p:ext uri="{BB962C8B-B14F-4D97-AF65-F5344CB8AC3E}">
        <p14:creationId xmlns:p14="http://schemas.microsoft.com/office/powerpoint/2010/main" val="68228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4028</TotalTime>
  <Words>1779</Words>
  <Application>Microsoft Office PowerPoint</Application>
  <PresentationFormat>Widescreen</PresentationFormat>
  <Paragraphs>79</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Aptos Display</vt:lpstr>
      <vt:lpstr>Arial</vt:lpstr>
      <vt:lpstr>Calibri</vt:lpstr>
      <vt:lpstr>Harding</vt:lpstr>
      <vt:lpstr>Lucida Sans</vt:lpstr>
      <vt:lpstr>Office Theme</vt:lpstr>
      <vt:lpstr>Single Cell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22</cp:revision>
  <dcterms:created xsi:type="dcterms:W3CDTF">2024-07-30T02:11:43Z</dcterms:created>
  <dcterms:modified xsi:type="dcterms:W3CDTF">2024-11-11T19:58:58Z</dcterms:modified>
</cp:coreProperties>
</file>